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1"/>
  </p:sldMasterIdLst>
  <p:notesMasterIdLst>
    <p:notesMasterId r:id="rId13"/>
  </p:notesMasterIdLst>
  <p:sldIdLst>
    <p:sldId id="358" r:id="rId2"/>
    <p:sldId id="451" r:id="rId3"/>
    <p:sldId id="457" r:id="rId4"/>
    <p:sldId id="464" r:id="rId5"/>
    <p:sldId id="465" r:id="rId6"/>
    <p:sldId id="458" r:id="rId7"/>
    <p:sldId id="459" r:id="rId8"/>
    <p:sldId id="460" r:id="rId9"/>
    <p:sldId id="461" r:id="rId10"/>
    <p:sldId id="462" r:id="rId11"/>
    <p:sldId id="463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4" clrIdx="0"/>
  <p:cmAuthor id="1" name="Jessica Sliwerski" initials="JS [6]" lastIdx="1" clrIdx="1"/>
  <p:cmAuthor id="2" name="Jessica Sliwerski" initials="JS [7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C"/>
    <a:srgbClr val="F7F7F7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47"/>
    <p:restoredTop sz="95859" autoAdjust="0"/>
  </p:normalViewPr>
  <p:slideViewPr>
    <p:cSldViewPr snapToGrid="0">
      <p:cViewPr varScale="1">
        <p:scale>
          <a:sx n="106" d="100"/>
          <a:sy n="106" d="100"/>
        </p:scale>
        <p:origin x="4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7" d="100"/>
          <a:sy n="107" d="100"/>
        </p:scale>
        <p:origin x="4672" y="1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6688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7701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6854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119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28426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64323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723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37398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2745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8199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29021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7232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2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5499651" y="0"/>
            <a:ext cx="3641153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578678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" name="Shape 17" descr="icons4slide.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22351" y="2435017"/>
            <a:ext cx="3368261" cy="4007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8" descr="OpenUp_logo_RGB-vertical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3210" y="-504331"/>
            <a:ext cx="3777354" cy="296013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1236880"/>
            <a:ext cx="4581938" cy="3062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Helvetica Neue"/>
              <a:buNone/>
              <a:defRPr sz="5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4487083"/>
            <a:ext cx="3883003" cy="7670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rgbClr val="EEAC2C"/>
              </a:buClr>
              <a:buFont typeface="Arial"/>
              <a:buNone/>
              <a:defRPr sz="1600" b="0" i="0" u="none" strike="noStrike" cap="none">
                <a:solidFill>
                  <a:srgbClr val="EEAC2C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ctr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rgbClr val="8D8C8B"/>
              </a:buClr>
              <a:buFont typeface="Arial"/>
              <a:buNone/>
              <a:defRPr sz="1800" b="0" i="0" u="none" strike="noStrike" cap="none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ctr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rgbClr val="8D8C8B"/>
              </a:buClr>
              <a:buFont typeface="Arial"/>
              <a:buNone/>
              <a:defRPr sz="1800" b="0" i="0" u="none" strike="noStrike" cap="none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ctr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rgbClr val="8D8C8B"/>
              </a:buClr>
              <a:buFont typeface="Arial"/>
              <a:buNone/>
              <a:defRPr sz="1800" b="0" i="0" u="none" strike="noStrike" cap="none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ctr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rgbClr val="8D8C8B"/>
              </a:buClr>
              <a:buFont typeface="Arial"/>
              <a:buNone/>
              <a:defRPr sz="1800" b="0" i="0" u="none" strike="noStrike" cap="none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D8C8B"/>
              </a:buClr>
              <a:buFont typeface="Arial"/>
              <a:buNone/>
              <a:defRPr sz="2000" b="0" i="0" u="none" strike="noStrike" cap="none">
                <a:solidFill>
                  <a:srgbClr val="8D8C8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D8C8B"/>
              </a:buClr>
              <a:buFont typeface="Arial"/>
              <a:buNone/>
              <a:defRPr sz="2000" b="0" i="0" u="none" strike="noStrike" cap="none">
                <a:solidFill>
                  <a:srgbClr val="8D8C8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D8C8B"/>
              </a:buClr>
              <a:buFont typeface="Arial"/>
              <a:buNone/>
              <a:defRPr sz="2000" b="0" i="0" u="none" strike="noStrike" cap="none">
                <a:solidFill>
                  <a:srgbClr val="8D8C8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D8C8B"/>
              </a:buClr>
              <a:buFont typeface="Arial"/>
              <a:buNone/>
              <a:defRPr sz="2000" b="0" i="0" u="none" strike="noStrike" cap="none">
                <a:solidFill>
                  <a:srgbClr val="8D8C8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Only Slide 2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110802"/>
            <a:ext cx="9144000" cy="1032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Helvetica Neue"/>
              <a:buNone/>
              <a:defRPr sz="2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103808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3" name="Shape 33" descr="OpenUp_icon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87550" y="580472"/>
            <a:ext cx="443372" cy="41148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0" y="1143000"/>
            <a:ext cx="9144000" cy="45775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6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48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0" y="5864087"/>
            <a:ext cx="9144001" cy="4922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2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ext Slide_Paragraph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3195" y="1132654"/>
            <a:ext cx="9144000" cy="572534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7776874" cy="4591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lvl="1" indent="-18415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lvl="3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lvl="4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0" y="110802"/>
            <a:ext cx="9144000" cy="103219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2"/>
              </a:buClr>
              <a:buFont typeface="Helvetica Neue"/>
              <a:buNone/>
              <a:defRPr sz="2400" b="1" i="0" u="none" strike="noStrike" cap="none">
                <a:solidFill>
                  <a:schemeClr val="accen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103808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 b="0" i="0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9" name="Shape 79" descr="OpenUp_icon_full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87550" y="585008"/>
            <a:ext cx="438483" cy="406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 Text Slide 2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-3195" y="1132654"/>
            <a:ext cx="9144000" cy="572534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0" y="110802"/>
            <a:ext cx="9144000" cy="1032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Helvetica Neue"/>
              <a:buNone/>
              <a:defRPr sz="2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77768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57200" y="2396434"/>
            <a:ext cx="7776874" cy="3729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130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SzPct val="8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lvl="1" indent="-18415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lvl="3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lvl="4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103808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 b="0" i="0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8" name="Shape 88" descr="OpenUp_icon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87550" y="580472"/>
            <a:ext cx="443372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ext Slide_Paragraph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-3195" y="1132654"/>
            <a:ext cx="9144000" cy="572534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7776874" cy="4591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lvl="1" indent="-18415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lvl="3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lvl="4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0" y="110802"/>
            <a:ext cx="9144000" cy="1032197"/>
          </a:xfrm>
          <a:prstGeom prst="rect">
            <a:avLst/>
          </a:prstGeom>
          <a:solidFill>
            <a:srgbClr val="D63D2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Helvetica Neue"/>
              <a:buNone/>
              <a:defRPr sz="24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03808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 b="0" i="0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6" name="Shape 96" descr="OpenUp_icon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87550" y="580472"/>
            <a:ext cx="443372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with Image Slide 1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0" y="110802"/>
            <a:ext cx="9144000" cy="103219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2"/>
              </a:buClr>
              <a:buFont typeface="Helvetica Neue"/>
              <a:buNone/>
              <a:defRPr sz="2400" b="1" i="0" u="none" strike="noStrike" cap="none">
                <a:solidFill>
                  <a:schemeClr val="accen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366201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457200" y="2396434"/>
            <a:ext cx="3662017" cy="3729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130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SzPct val="8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lvl="1" indent="-18415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lvl="2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lvl="3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lvl="4" indent="-127000" algn="l" rtl="0">
              <a:lnSpc>
                <a:spcPct val="120000"/>
              </a:lnSpc>
              <a:spcBef>
                <a:spcPts val="3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103808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 b="0" i="0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pic" idx="3"/>
          </p:nvPr>
        </p:nvSpPr>
        <p:spPr>
          <a:xfrm>
            <a:off x="4560957" y="1143000"/>
            <a:ext cx="4583042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20000"/>
              </a:lnSpc>
              <a:spcBef>
                <a:spcPts val="56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20000"/>
              </a:lnSpc>
              <a:spcBef>
                <a:spcPts val="48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105" name="Shape 105" descr="OpenUp_icon_full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87550" y="585008"/>
            <a:ext cx="438483" cy="406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1300" algn="l" rtl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Clr>
                <a:schemeClr val="dk2"/>
              </a:buClr>
              <a:buSzPct val="8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lvl="1" indent="-17145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lvl="2" indent="-11430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lvl="3" indent="-11430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lvl="4" indent="-114300" algn="l" rtl="0">
              <a:lnSpc>
                <a:spcPct val="120000"/>
              </a:lnSpc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103808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ces.ed.gov/ccd/districtsearch/district_detail.asp?start=0&amp;ID2=2400240" TargetMode="External"/><Relationship Id="rId4" Type="http://schemas.openxmlformats.org/officeDocument/2006/relationships/hyperlink" Target="http://marylandpublicschools.org/programs/pages/school-community-nutrition/freereducedpricemealstatistic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80870" y="2703344"/>
            <a:ext cx="5462284" cy="3478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entury Gothic"/>
              <a:buNone/>
            </a:pPr>
            <a:r>
              <a:rPr lang="en-US" sz="2800" dirty="0">
                <a:latin typeface="Agenda" panose="02000503040000020004" pitchFamily="2" charset="77"/>
                <a:ea typeface="Century Gothic"/>
                <a:cs typeface="Century Gothic"/>
                <a:sym typeface="Century Gothic"/>
              </a:rPr>
              <a:t>Cecil County Public Schools</a:t>
            </a:r>
            <a:br>
              <a:rPr lang="en-US" sz="2800" dirty="0">
                <a:latin typeface="Agenda" panose="02000503040000020004" pitchFamily="2" charset="77"/>
                <a:ea typeface="Century Gothic"/>
                <a:cs typeface="Century Gothic"/>
                <a:sym typeface="Century Gothic"/>
              </a:rPr>
            </a:br>
            <a:r>
              <a:rPr lang="en-US" sz="1800" i="1" dirty="0">
                <a:latin typeface="Agenda" panose="02000503040000020004" pitchFamily="2" charset="77"/>
                <a:ea typeface="Century Gothic"/>
                <a:cs typeface="Century Gothic"/>
                <a:sym typeface="Century Gothic"/>
              </a:rPr>
              <a:t>Bookworms K–5 Reading and Writing </a:t>
            </a:r>
            <a:r>
              <a:rPr lang="en-US" sz="1800" dirty="0">
                <a:latin typeface="Agenda" panose="02000503040000020004" pitchFamily="2" charset="77"/>
                <a:ea typeface="Century Gothic"/>
                <a:cs typeface="Century Gothic"/>
                <a:sym typeface="Century Gothic"/>
              </a:rPr>
              <a:t>Case Study Data</a:t>
            </a:r>
            <a:endParaRPr lang="en-US" sz="1800" i="0" u="none" strike="noStrike" cap="none" dirty="0">
              <a:solidFill>
                <a:srgbClr val="FFFFFF"/>
              </a:solidFill>
              <a:latin typeface="Agenda" panose="02000503040000020004" pitchFamily="2" charset="77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2652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dirty="0" smtClean="0">
                <a:latin typeface="Agenda Regular" panose="02000503040000020004" pitchFamily="2" charset="77"/>
              </a:rPr>
              <a:t>Year 1 MAP </a:t>
            </a:r>
            <a:r>
              <a:rPr lang="en-US" sz="2800" dirty="0">
                <a:latin typeface="Agenda Regular" panose="02000503040000020004" pitchFamily="2" charset="77"/>
              </a:rPr>
              <a:t>Data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93E9D31-DAAD-7246-AE44-2D6F09FCE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92" y="1581604"/>
            <a:ext cx="85151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smtClean="0">
                <a:latin typeface="Agenda Regular" panose="02000503040000020004" pitchFamily="2" charset="77"/>
              </a:rPr>
              <a:t>Year 1 MAP </a:t>
            </a:r>
            <a:r>
              <a:rPr lang="en-US" sz="2800" dirty="0">
                <a:latin typeface="Agenda Regular" panose="02000503040000020004" pitchFamily="2" charset="77"/>
              </a:rPr>
              <a:t>Data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93E9D31-DAAD-7246-AE44-2D6F09FCE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92" y="1581604"/>
            <a:ext cx="85151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2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dirty="0" smtClean="0">
                <a:latin typeface="Agenda Regular" panose="02000503040000020004" pitchFamily="2" charset="77"/>
              </a:rPr>
              <a:t>About Cecil County Public Schools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90BF2BE-AEF6-954F-AE0B-EF5084BDAC41}"/>
              </a:ext>
            </a:extLst>
          </p:cNvPr>
          <p:cNvSpPr txBox="1"/>
          <p:nvPr/>
        </p:nvSpPr>
        <p:spPr>
          <a:xfrm>
            <a:off x="747643" y="1649555"/>
            <a:ext cx="77353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2"/>
                </a:solidFill>
                <a:latin typeface="Agenda" panose="02000503040000020004" pitchFamily="2" charset="77"/>
              </a:rPr>
              <a:t>Student Population:</a:t>
            </a:r>
          </a:p>
          <a:p>
            <a:r>
              <a:rPr lang="en-US" sz="3000" dirty="0" smtClean="0">
                <a:solidFill>
                  <a:schemeClr val="bg2"/>
                </a:solidFill>
                <a:latin typeface="Agenda" panose="02000503040000020004" pitchFamily="2" charset="77"/>
              </a:rPr>
              <a:t>- 15,859 students (</a:t>
            </a:r>
            <a:r>
              <a:rPr lang="en-US" sz="3000" dirty="0" smtClean="0">
                <a:solidFill>
                  <a:schemeClr val="bg2"/>
                </a:solidFill>
                <a:latin typeface="Agenda" panose="02000503040000020004" pitchFamily="2" charset="77"/>
                <a:hlinkClick r:id="rId3"/>
              </a:rPr>
              <a:t>2015-16 NCES</a:t>
            </a:r>
            <a:r>
              <a:rPr lang="en-US" sz="3000" dirty="0" smtClean="0">
                <a:solidFill>
                  <a:schemeClr val="bg2"/>
                </a:solidFill>
                <a:latin typeface="Agenda" panose="02000503040000020004" pitchFamily="2" charset="77"/>
              </a:rPr>
              <a:t>) </a:t>
            </a:r>
          </a:p>
          <a:p>
            <a:pPr marL="457200" indent="-457200">
              <a:buFontTx/>
              <a:buChar char="-"/>
            </a:pPr>
            <a:r>
              <a:rPr lang="en-US" sz="3000" dirty="0" smtClean="0">
                <a:solidFill>
                  <a:schemeClr val="bg2"/>
                </a:solidFill>
                <a:latin typeface="Agenda" panose="02000503040000020004" pitchFamily="2" charset="77"/>
              </a:rPr>
              <a:t>17 elementary schools</a:t>
            </a:r>
          </a:p>
          <a:p>
            <a:pPr marL="457200" indent="-457200">
              <a:buFontTx/>
              <a:buChar char="-"/>
            </a:pPr>
            <a:r>
              <a:rPr lang="en-US" sz="3000" dirty="0" smtClean="0">
                <a:solidFill>
                  <a:schemeClr val="bg2"/>
                </a:solidFill>
                <a:latin typeface="Agenda" panose="02000503040000020004" pitchFamily="2" charset="77"/>
              </a:rPr>
              <a:t>44% of students qualify for free/reduced lunch (</a:t>
            </a:r>
            <a:r>
              <a:rPr lang="en-US" sz="3000" dirty="0" smtClean="0">
                <a:solidFill>
                  <a:schemeClr val="bg2"/>
                </a:solidFill>
                <a:latin typeface="Agenda" panose="02000503040000020004" pitchFamily="2" charset="77"/>
                <a:hlinkClick r:id="rId4"/>
              </a:rPr>
              <a:t>2017-18, MD State</a:t>
            </a:r>
            <a:r>
              <a:rPr lang="en-US" sz="3000" dirty="0" smtClean="0">
                <a:solidFill>
                  <a:schemeClr val="bg2"/>
                </a:solidFill>
                <a:latin typeface="Agenda" panose="02000503040000020004" pitchFamily="2" charset="77"/>
              </a:rPr>
              <a:t>)</a:t>
            </a:r>
          </a:p>
          <a:p>
            <a:endParaRPr lang="en-US" sz="3000" dirty="0" smtClean="0">
              <a:solidFill>
                <a:schemeClr val="bg2"/>
              </a:solidFill>
              <a:latin typeface="Agenda" panose="02000503040000020004" pitchFamily="2" charset="77"/>
            </a:endParaRPr>
          </a:p>
          <a:p>
            <a:endParaRPr lang="en-US" sz="3000" dirty="0" smtClean="0">
              <a:solidFill>
                <a:schemeClr val="bg2"/>
              </a:solidFill>
              <a:latin typeface="Agenda" panose="0200050304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4710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86212"/>
            <a:ext cx="7772400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>
                <a:latin typeface="Agenda Regular" panose="02000503040000020004" pitchFamily="2" charset="77"/>
              </a:rPr>
              <a:t>PARCC </a:t>
            </a:r>
            <a:r>
              <a:rPr lang="en-US" sz="2800" smtClean="0">
                <a:latin typeface="Agenda Regular" panose="02000503040000020004" pitchFamily="2" charset="77"/>
              </a:rPr>
              <a:t>Proficiency </a:t>
            </a:r>
            <a:r>
              <a:rPr lang="en-US" sz="2800" dirty="0" smtClean="0">
                <a:latin typeface="Agenda Regular" panose="02000503040000020004" pitchFamily="2" charset="77"/>
              </a:rPr>
              <a:t>Post-Bookworms: Years 1 and 2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F0F784B-854D-FF48-9DC4-194D8289C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17767"/>
              </p:ext>
            </p:extLst>
          </p:nvPr>
        </p:nvGraphicFramePr>
        <p:xfrm>
          <a:off x="310370" y="1628079"/>
          <a:ext cx="8370643" cy="374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076">
                  <a:extLst>
                    <a:ext uri="{9D8B030D-6E8A-4147-A177-3AD203B41FA5}">
                      <a16:colId xmlns:a16="http://schemas.microsoft.com/office/drawing/2014/main" xmlns="" val="1227544577"/>
                    </a:ext>
                  </a:extLst>
                </a:gridCol>
                <a:gridCol w="1400536"/>
                <a:gridCol w="1145894">
                  <a:extLst>
                    <a:ext uri="{9D8B030D-6E8A-4147-A177-3AD203B41FA5}">
                      <a16:colId xmlns:a16="http://schemas.microsoft.com/office/drawing/2014/main" xmlns="" val="3603397606"/>
                    </a:ext>
                  </a:extLst>
                </a:gridCol>
                <a:gridCol w="1470719">
                  <a:extLst>
                    <a:ext uri="{9D8B030D-6E8A-4147-A177-3AD203B41FA5}">
                      <a16:colId xmlns:a16="http://schemas.microsoft.com/office/drawing/2014/main" xmlns="" val="655865900"/>
                    </a:ext>
                  </a:extLst>
                </a:gridCol>
                <a:gridCol w="1330354"/>
                <a:gridCol w="1061258"/>
                <a:gridCol w="1195806"/>
              </a:tblGrid>
              <a:tr h="8396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Grades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2015</a:t>
                      </a:r>
                    </a:p>
                    <a:p>
                      <a:pPr algn="ctr"/>
                      <a:r>
                        <a:rPr lang="en-US" sz="1200" b="1" dirty="0" smtClean="0"/>
                        <a:t>Year 1, PARCC Assessment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2016</a:t>
                      </a:r>
                    </a:p>
                    <a:p>
                      <a:pPr algn="ctr"/>
                      <a:r>
                        <a:rPr lang="en-US" sz="1200" b="1" dirty="0" smtClean="0"/>
                        <a:t>Pre-Bookworms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2017 </a:t>
                      </a:r>
                    </a:p>
                    <a:p>
                      <a:pPr algn="ctr"/>
                      <a:r>
                        <a:rPr lang="en-US" sz="1200" b="1" dirty="0" smtClean="0"/>
                        <a:t>Year 1, Bookworms Implementation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2018 </a:t>
                      </a:r>
                    </a:p>
                    <a:p>
                      <a:pPr algn="ctr"/>
                      <a:r>
                        <a:rPr lang="en-US" sz="1200" b="1" dirty="0" smtClean="0"/>
                        <a:t>Year 2, Bookworms Implementation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Change in Proficiency, 2016-</a:t>
                      </a:r>
                      <a:r>
                        <a:rPr lang="en-US" sz="1200" b="1" baseline="0" dirty="0" smtClean="0"/>
                        <a:t>18</a:t>
                      </a:r>
                      <a:endParaRPr lang="en-US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Change in Proficiency, 2015-</a:t>
                      </a:r>
                      <a:r>
                        <a:rPr lang="en-US" sz="1200" b="1" baseline="0" dirty="0" smtClean="0"/>
                        <a:t>18</a:t>
                      </a:r>
                      <a:endParaRPr lang="en-US" sz="12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20755719"/>
                  </a:ext>
                </a:extLst>
              </a:tr>
              <a:tr h="7260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Grade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30.1%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35.1%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36.1</a:t>
                      </a:r>
                      <a:r>
                        <a:rPr lang="en-US" sz="1200" dirty="0"/>
                        <a:t>%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+5.6%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39191836"/>
                  </a:ext>
                </a:extLst>
              </a:tr>
              <a:tr h="7260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Grade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33.5%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38.0%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43.8%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+13.4%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+10.3%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43499243"/>
                  </a:ext>
                </a:extLst>
              </a:tr>
              <a:tr h="7260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Grade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29.4%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40.1%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42.3%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+11%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+12.9%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34118642"/>
                  </a:ext>
                </a:extLst>
              </a:tr>
              <a:tr h="7260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Gr. 3-5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30.8%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37.7%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40.8%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+10%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+9.8%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86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86212"/>
            <a:ext cx="7772400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dirty="0">
                <a:latin typeface="Agenda Regular" panose="02000503040000020004" pitchFamily="2" charset="77"/>
              </a:rPr>
              <a:t>PARCC </a:t>
            </a:r>
            <a:r>
              <a:rPr lang="en-US" sz="2800" dirty="0" smtClean="0">
                <a:latin typeface="Agenda Regular" panose="02000503040000020004" pitchFamily="2" charset="77"/>
              </a:rPr>
              <a:t>Proficiency, 2016 through 2019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70" y="1400537"/>
            <a:ext cx="7199030" cy="522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5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86212"/>
            <a:ext cx="7772400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dirty="0">
                <a:latin typeface="Agenda Regular" panose="02000503040000020004" pitchFamily="2" charset="77"/>
              </a:rPr>
              <a:t>PARCC </a:t>
            </a:r>
            <a:r>
              <a:rPr lang="en-US" sz="2800" dirty="0" smtClean="0">
                <a:latin typeface="Agenda Regular" panose="02000503040000020004" pitchFamily="2" charset="77"/>
              </a:rPr>
              <a:t>Proficiency, 2016 through 2019 by Subgroup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4314"/>
              </p:ext>
            </p:extLst>
          </p:nvPr>
        </p:nvGraphicFramePr>
        <p:xfrm>
          <a:off x="457200" y="1706535"/>
          <a:ext cx="8217568" cy="4448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/>
                <a:gridCol w="1155032"/>
                <a:gridCol w="1165765"/>
                <a:gridCol w="89804"/>
                <a:gridCol w="1217195"/>
                <a:gridCol w="1196867"/>
                <a:gridCol w="1792705"/>
              </a:tblGrid>
              <a:tr h="53133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Proficiency by Grade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Grade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2016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2017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2018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2019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Change in 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smtClean="0">
                          <a:effectLst/>
                        </a:rPr>
                        <a:t>% </a:t>
                      </a:r>
                      <a:r>
                        <a:rPr lang="en-US" sz="1100" b="1" u="none" strike="noStrike" dirty="0">
                          <a:effectLst/>
                        </a:rPr>
                        <a:t>Proficient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2016-2019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Grade 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30.5%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35.1%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36.1%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38.7%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8.2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Grade 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30.4%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38.0%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43.8%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43.6%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13.2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Grade 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31.3%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 dirty="0">
                          <a:effectLst/>
                        </a:rPr>
                        <a:t>40.1%</a:t>
                      </a:r>
                      <a:endParaRPr lang="mr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42.3%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44.2%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12.9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Grades 3-5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30.8%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 dirty="0">
                          <a:effectLst/>
                        </a:rPr>
                        <a:t>37.7%</a:t>
                      </a:r>
                      <a:endParaRPr lang="mr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40.7%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42.2%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11.4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51334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Proficiency by Subgroups, Grades 3-5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Subgroup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2016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2017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2018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100" b="1" u="none" strike="noStrike" dirty="0">
                          <a:effectLst/>
                        </a:rPr>
                        <a:t>2019</a:t>
                      </a:r>
                      <a:endParaRPr lang="is-I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Change, 2016-19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African </a:t>
                      </a:r>
                      <a:r>
                        <a:rPr lang="en-US" sz="1100" b="1" u="none" strike="noStrike" dirty="0" smtClean="0">
                          <a:effectLst/>
                        </a:rPr>
                        <a:t>American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17.8%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 dirty="0">
                          <a:effectLst/>
                        </a:rPr>
                        <a:t>20.4%</a:t>
                      </a:r>
                      <a:endParaRPr lang="mr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25.7%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26.9%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9.1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Hispanic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19.4%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 dirty="0">
                          <a:effectLst/>
                        </a:rPr>
                        <a:t>25.7%</a:t>
                      </a:r>
                      <a:endParaRPr lang="mr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32.5%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28.8%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9.4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Special 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4.1%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 dirty="0">
                          <a:effectLst/>
                        </a:rPr>
                        <a:t>4.3%</a:t>
                      </a:r>
                      <a:endParaRPr lang="mr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7.5%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5.4%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1.3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ELL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3.4%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0.0%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8.8%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6.5%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3.1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FARMS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19.3%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24.5%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27.0%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26.7%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7.4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Female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37.1%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43.5%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48.4%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49.6%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12.5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Male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 dirty="0">
                          <a:effectLst/>
                        </a:rPr>
                        <a:t>25.3%</a:t>
                      </a:r>
                      <a:endParaRPr lang="mr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32.6%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34.1%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100" u="none" strike="noStrike">
                          <a:effectLst/>
                        </a:rPr>
                        <a:t>35.8%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>
                          <a:effectLst/>
                        </a:rPr>
                        <a:t>10.5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00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dirty="0" smtClean="0">
                <a:latin typeface="Agenda Regular" panose="02000503040000020004" pitchFamily="2" charset="77"/>
              </a:rPr>
              <a:t>Year 1 MAP Data (Regional Testing)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C43FDA-B507-6744-8A21-BE3922533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61" y="1487243"/>
            <a:ext cx="847807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8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dirty="0" smtClean="0">
                <a:latin typeface="Agenda Regular" panose="02000503040000020004" pitchFamily="2" charset="77"/>
              </a:rPr>
              <a:t>Year 1 MAP </a:t>
            </a:r>
            <a:r>
              <a:rPr lang="en-US" sz="2800" dirty="0">
                <a:latin typeface="Agenda Regular" panose="02000503040000020004" pitchFamily="2" charset="77"/>
              </a:rPr>
              <a:t>Data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C9C1578-07F5-4744-8423-A23ACF98B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39" y="1639887"/>
            <a:ext cx="859012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4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dirty="0" smtClean="0">
                <a:latin typeface="Agenda Regular" panose="02000503040000020004" pitchFamily="2" charset="77"/>
              </a:rPr>
              <a:t>Year 1 MAP </a:t>
            </a:r>
            <a:r>
              <a:rPr lang="en-US" sz="2800" dirty="0">
                <a:latin typeface="Agenda Regular" panose="02000503040000020004" pitchFamily="2" charset="77"/>
              </a:rPr>
              <a:t>Data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1CD3321-39B5-4B49-AD25-96CD87B9F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42" y="1560284"/>
            <a:ext cx="849371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2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325109" cy="74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Helvetica Neue"/>
              <a:buNone/>
            </a:pPr>
            <a:r>
              <a:rPr lang="en-US" sz="2800" smtClean="0">
                <a:latin typeface="Agenda Regular" panose="02000503040000020004" pitchFamily="2" charset="77"/>
              </a:rPr>
              <a:t>Year 1 MAP </a:t>
            </a:r>
            <a:r>
              <a:rPr lang="en-US" sz="2800" dirty="0">
                <a:latin typeface="Agenda Regular" panose="02000503040000020004" pitchFamily="2" charset="77"/>
              </a:rPr>
              <a:t>Data</a:t>
            </a:r>
            <a:endParaRPr sz="2800" dirty="0">
              <a:latin typeface="Agenda Regular" panose="02000503040000020004" pitchFamily="2" charset="77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5808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C8B"/>
              </a:buClr>
              <a:buSzPts val="250"/>
              <a:buFont typeface="Helvetica Neue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rgbClr val="8D8C8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fld>
            <a:endParaRPr sz="1000" b="0" i="0" u="none" strike="noStrike" cap="none">
              <a:solidFill>
                <a:srgbClr val="8D8C8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07841AC-20E4-8A4A-A42F-8FFD67199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03" y="1543277"/>
            <a:ext cx="853239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6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en Up Resources">
      <a:dk1>
        <a:srgbClr val="312D27"/>
      </a:dk1>
      <a:lt1>
        <a:srgbClr val="FFFFFF"/>
      </a:lt1>
      <a:dk2>
        <a:srgbClr val="534C3F"/>
      </a:dk2>
      <a:lt2>
        <a:srgbClr val="F1F0EE"/>
      </a:lt2>
      <a:accent1>
        <a:srgbClr val="D63D25"/>
      </a:accent1>
      <a:accent2>
        <a:srgbClr val="EA9922"/>
      </a:accent2>
      <a:accent3>
        <a:srgbClr val="83B22D"/>
      </a:accent3>
      <a:accent4>
        <a:srgbClr val="439B36"/>
      </a:accent4>
      <a:accent5>
        <a:srgbClr val="6F155B"/>
      </a:accent5>
      <a:accent6>
        <a:srgbClr val="A51D54"/>
      </a:accent6>
      <a:hlink>
        <a:srgbClr val="EA9922"/>
      </a:hlink>
      <a:folHlink>
        <a:srgbClr val="534C3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22572</TotalTime>
  <Words>335</Words>
  <Application>Microsoft Macintosh PowerPoint</Application>
  <PresentationFormat>On-screen Show (4:3)</PresentationFormat>
  <Paragraphs>151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Agenda</vt:lpstr>
      <vt:lpstr>Agenda Regular</vt:lpstr>
      <vt:lpstr>Calibri</vt:lpstr>
      <vt:lpstr>Century Gothic</vt:lpstr>
      <vt:lpstr>Helvetica Neue</vt:lpstr>
      <vt:lpstr>Arial</vt:lpstr>
      <vt:lpstr>Office Theme</vt:lpstr>
      <vt:lpstr>Cecil County Public Schools Bookworms K–5 Reading and Writing Case Study Data</vt:lpstr>
      <vt:lpstr>About Cecil County Public Schools</vt:lpstr>
      <vt:lpstr>PARCC Proficiency Post-Bookworms: Years 1 and 2</vt:lpstr>
      <vt:lpstr>PARCC Proficiency, 2016 through 2019</vt:lpstr>
      <vt:lpstr>PARCC Proficiency, 2016 through 2019 by Subgroup</vt:lpstr>
      <vt:lpstr>Year 1 MAP Data (Regional Testing)</vt:lpstr>
      <vt:lpstr>Year 1 MAP Data</vt:lpstr>
      <vt:lpstr>Year 1 MAP Data</vt:lpstr>
      <vt:lpstr>Year 1 MAP Data</vt:lpstr>
      <vt:lpstr>Year 1 MAP Data</vt:lpstr>
      <vt:lpstr>Year 1 MAP Data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RESOURCES MIDDLE SCHOOL MATH  CURRICULUM OVERVIEW</dc:title>
  <dc:creator>Baumann, Tammy</dc:creator>
  <cp:lastModifiedBy>Karen Vaites</cp:lastModifiedBy>
  <cp:revision>340</cp:revision>
  <dcterms:created xsi:type="dcterms:W3CDTF">2017-01-10T04:26:40Z</dcterms:created>
  <dcterms:modified xsi:type="dcterms:W3CDTF">2020-06-13T10:00:14Z</dcterms:modified>
</cp:coreProperties>
</file>